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367" r:id="rId3"/>
    <p:sldId id="366" r:id="rId4"/>
    <p:sldId id="265" r:id="rId5"/>
    <p:sldId id="365" r:id="rId6"/>
    <p:sldId id="271" r:id="rId7"/>
    <p:sldId id="266" r:id="rId8"/>
    <p:sldId id="269" r:id="rId9"/>
    <p:sldId id="270" r:id="rId10"/>
    <p:sldId id="311" r:id="rId11"/>
    <p:sldId id="362" r:id="rId12"/>
    <p:sldId id="364" r:id="rId13"/>
    <p:sldId id="268" r:id="rId14"/>
    <p:sldId id="363" r:id="rId15"/>
    <p:sldId id="267" r:id="rId16"/>
    <p:sldId id="312" r:id="rId17"/>
    <p:sldId id="286" r:id="rId18"/>
    <p:sldId id="288" r:id="rId19"/>
    <p:sldId id="287" r:id="rId20"/>
    <p:sldId id="289" r:id="rId21"/>
    <p:sldId id="36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6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9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9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B5DA-AB98-48FB-A88D-EB30E3BF03CF}" type="datetimeFigureOut">
              <a:rPr lang="en-MY" smtClean="0"/>
              <a:pPr/>
              <a:t>30/10/2019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DCCFE-297A-4927-82BD-F6C1E879A576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 b="1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rgbClr val="800000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M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828800" cy="244475"/>
          </a:xfrm>
          <a:prstGeom prst="rect">
            <a:avLst/>
          </a:prstGeom>
        </p:spPr>
        <p:txBody>
          <a:bodyPr/>
          <a:lstStyle/>
          <a:p>
            <a:fld id="{92D2DC6A-638A-4290-B14D-A953886F7FDC}" type="datetimeFigureOut">
              <a:rPr lang="en-MY" smtClean="0"/>
              <a:pPr/>
              <a:t>30/10/2019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4"/>
            <a:ext cx="1066800" cy="1365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48B211-7CDD-42D1-ACB6-C07AA303FF2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828800" cy="244475"/>
          </a:xfrm>
          <a:prstGeom prst="rect">
            <a:avLst/>
          </a:prstGeom>
        </p:spPr>
        <p:txBody>
          <a:bodyPr/>
          <a:lstStyle/>
          <a:p>
            <a:fld id="{92D2DC6A-638A-4290-B14D-A953886F7FDC}" type="datetimeFigureOut">
              <a:rPr lang="en-MY" smtClean="0"/>
              <a:pPr/>
              <a:t>30/10/2019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4"/>
            <a:ext cx="1066800" cy="1365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48B211-7CDD-42D1-ACB6-C07AA303FF2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857998"/>
            <a:ext cx="685800" cy="45719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2339975"/>
          </a:xfrm>
        </p:spPr>
        <p:txBody>
          <a:bodyPr anchor="t"/>
          <a:lstStyle>
            <a:lvl1pPr algn="ctr">
              <a:defRPr sz="4000" b="1" cap="all"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352800"/>
            <a:ext cx="7696200" cy="15001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rgbClr val="00206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828800" cy="244475"/>
          </a:xfrm>
          <a:prstGeom prst="rect">
            <a:avLst/>
          </a:prstGeom>
        </p:spPr>
        <p:txBody>
          <a:bodyPr/>
          <a:lstStyle/>
          <a:p>
            <a:fld id="{92D2DC6A-638A-4290-B14D-A953886F7FDC}" type="datetimeFigureOut">
              <a:rPr lang="en-MY" smtClean="0"/>
              <a:pPr/>
              <a:t>30/10/2019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4"/>
            <a:ext cx="1066800" cy="1365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48B211-7CDD-42D1-ACB6-C07AA303FF2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828800" cy="244475"/>
          </a:xfrm>
          <a:prstGeom prst="rect">
            <a:avLst/>
          </a:prstGeom>
        </p:spPr>
        <p:txBody>
          <a:bodyPr/>
          <a:lstStyle/>
          <a:p>
            <a:fld id="{92D2DC6A-638A-4290-B14D-A953886F7FDC}" type="datetimeFigureOut">
              <a:rPr lang="en-MY" smtClean="0"/>
              <a:pPr/>
              <a:t>30/10/2019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4"/>
            <a:ext cx="1066800" cy="1365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48B211-7CDD-42D1-ACB6-C07AA303FF2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828800" cy="244475"/>
          </a:xfrm>
          <a:prstGeom prst="rect">
            <a:avLst/>
          </a:prstGeom>
        </p:spPr>
        <p:txBody>
          <a:bodyPr/>
          <a:lstStyle/>
          <a:p>
            <a:fld id="{92D2DC6A-638A-4290-B14D-A953886F7FDC}" type="datetimeFigureOut">
              <a:rPr lang="en-MY" smtClean="0"/>
              <a:pPr/>
              <a:t>30/10/2019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4"/>
            <a:ext cx="1066800" cy="1365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48B211-7CDD-42D1-ACB6-C07AA303FF2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828800" cy="244475"/>
          </a:xfrm>
          <a:prstGeom prst="rect">
            <a:avLst/>
          </a:prstGeom>
        </p:spPr>
        <p:txBody>
          <a:bodyPr/>
          <a:lstStyle/>
          <a:p>
            <a:fld id="{92D2DC6A-638A-4290-B14D-A953886F7FDC}" type="datetimeFigureOut">
              <a:rPr lang="en-MY" smtClean="0"/>
              <a:pPr/>
              <a:t>30/10/2019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4"/>
            <a:ext cx="1066800" cy="1365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48B211-7CDD-42D1-ACB6-C07AA303FF2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828800" cy="244475"/>
          </a:xfrm>
          <a:prstGeom prst="rect">
            <a:avLst/>
          </a:prstGeom>
        </p:spPr>
        <p:txBody>
          <a:bodyPr/>
          <a:lstStyle/>
          <a:p>
            <a:fld id="{92D2DC6A-638A-4290-B14D-A953886F7FDC}" type="datetimeFigureOut">
              <a:rPr lang="en-MY" smtClean="0"/>
              <a:pPr/>
              <a:t>30/10/2019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4"/>
            <a:ext cx="1066800" cy="1365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48B211-7CDD-42D1-ACB6-C07AA303FF2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828800" cy="244475"/>
          </a:xfrm>
          <a:prstGeom prst="rect">
            <a:avLst/>
          </a:prstGeom>
        </p:spPr>
        <p:txBody>
          <a:bodyPr/>
          <a:lstStyle/>
          <a:p>
            <a:fld id="{92D2DC6A-638A-4290-B14D-A953886F7FDC}" type="datetimeFigureOut">
              <a:rPr lang="en-MY" smtClean="0"/>
              <a:pPr/>
              <a:t>30/10/2019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4"/>
            <a:ext cx="1066800" cy="1365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48B211-7CDD-42D1-ACB6-C07AA303FF2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</p:titleStyle>
    <p:bodyStyle>
      <a:lvl1pPr marL="465138" indent="-465138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rgbClr val="800000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pine.com/kpi-examples-and-templates/healthcar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403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800000"/>
                </a:solidFill>
              </a:rPr>
              <a:t>Dr. Lim Wee Leong</a:t>
            </a:r>
            <a:endParaRPr lang="en-MY" sz="4000" dirty="0">
              <a:solidFill>
                <a:srgbClr val="8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838200"/>
            <a:ext cx="7315200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ea typeface="+mj-ea"/>
                <a:cs typeface="+mj-cs"/>
              </a:rPr>
              <a:t>Evaluation Techniques</a:t>
            </a:r>
            <a:endParaRPr lang="en-MY" sz="5400" dirty="0">
              <a:solidFill>
                <a:srgbClr val="00206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normally ask for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Appointment letter and Terms of </a:t>
            </a:r>
            <a:r>
              <a:rPr lang="en-US" dirty="0" smtClean="0"/>
              <a:t>reference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Confirm role with minutes of meetings</a:t>
            </a:r>
          </a:p>
          <a:p>
            <a:r>
              <a:rPr lang="en-US" dirty="0" smtClean="0"/>
              <a:t>Scope of service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Complexity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Volume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Spread</a:t>
            </a:r>
          </a:p>
          <a:p>
            <a:r>
              <a:rPr lang="en-US" dirty="0" smtClean="0"/>
              <a:t>Workload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Admissions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Surgery/Ambulatory Care procedures/etc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Clinic out-patient work</a:t>
            </a:r>
            <a:endParaRPr lang="en-US" b="1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normally ask for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Structure</a:t>
            </a:r>
            <a:r>
              <a:rPr lang="en-US" dirty="0" smtClean="0"/>
              <a:t>, Equipment, Manpower </a:t>
            </a:r>
            <a:r>
              <a:rPr lang="en-US" dirty="0" smtClean="0"/>
              <a:t>resources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Nurse </a:t>
            </a:r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Credentialing/Privileging</a:t>
            </a:r>
            <a:endParaRPr lang="en-US" b="1" dirty="0" smtClean="0">
              <a:solidFill>
                <a:srgbClr val="000066"/>
              </a:solidFill>
              <a:latin typeface="Arial Narrow" pitchFamily="34" charset="0"/>
            </a:endParaRPr>
          </a:p>
          <a:p>
            <a:r>
              <a:rPr lang="en-US" dirty="0" smtClean="0"/>
              <a:t>Supportive services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Co-ordination </a:t>
            </a:r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of support services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(</a:t>
            </a:r>
            <a:r>
              <a:rPr lang="en-US" b="1" dirty="0" err="1" smtClean="0">
                <a:solidFill>
                  <a:srgbClr val="000066"/>
                </a:solidFill>
                <a:latin typeface="Arial Narrow" pitchFamily="34" charset="0"/>
              </a:rPr>
              <a:t>eg</a:t>
            </a:r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. OT time, emergency prioritization, dedicated OT)</a:t>
            </a:r>
          </a:p>
          <a:p>
            <a:r>
              <a:rPr lang="en-US" sz="3200" b="1" dirty="0" smtClean="0">
                <a:solidFill>
                  <a:srgbClr val="800000"/>
                </a:solidFill>
                <a:latin typeface="Arial Narrow" pitchFamily="34" charset="0"/>
              </a:rPr>
              <a:t>Issues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Stay-in calls, Specialists input</a:t>
            </a:r>
          </a:p>
          <a:p>
            <a:r>
              <a:rPr lang="en-US" sz="3200" b="1" dirty="0" smtClean="0">
                <a:solidFill>
                  <a:srgbClr val="800000"/>
                </a:solidFill>
                <a:latin typeface="Arial Narrow" pitchFamily="34" charset="0"/>
              </a:rPr>
              <a:t>Quality Performance</a:t>
            </a:r>
          </a:p>
          <a:p>
            <a:pPr lvl="1"/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Non-compliance Audits/Root-cause </a:t>
            </a:r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Analysis</a:t>
            </a:r>
            <a:endParaRPr lang="en-MY" b="1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Substantial Non-compliance</a:t>
            </a:r>
            <a:endParaRPr lang="en-MY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deal with them</a:t>
            </a:r>
            <a:endParaRPr lang="en-M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will need to point </a:t>
            </a:r>
            <a:r>
              <a:rPr lang="en-US" dirty="0" smtClean="0"/>
              <a:t>out to them if we see serious and clear violation of standards of practice</a:t>
            </a:r>
            <a:endParaRPr lang="en-MY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 your chief surveyor during the night meetings. In necessary, another person to check.</a:t>
            </a:r>
            <a:endParaRPr lang="en-M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114800"/>
            <a:ext cx="81534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660066"/>
                </a:solidFill>
              </a:rPr>
              <a:t>Will it compromise care?</a:t>
            </a:r>
            <a:br>
              <a:rPr lang="en-US" sz="3200" dirty="0" smtClean="0">
                <a:solidFill>
                  <a:srgbClr val="660066"/>
                </a:solidFill>
              </a:rPr>
            </a:br>
            <a:r>
              <a:rPr lang="en-US" sz="3200" dirty="0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s</a:t>
            </a:r>
            <a:r>
              <a:rPr lang="en-US" sz="3200" dirty="0" smtClean="0">
                <a:solidFill>
                  <a:srgbClr val="660066"/>
                </a:solidFill>
              </a:rPr>
              <a:t> it against regulations? (</a:t>
            </a:r>
            <a:r>
              <a:rPr lang="en-US" sz="2700" dirty="0" smtClean="0">
                <a:solidFill>
                  <a:srgbClr val="660066"/>
                </a:solidFill>
              </a:rPr>
              <a:t>e.g. non-qualified personnel</a:t>
            </a:r>
            <a:r>
              <a:rPr lang="en-US" sz="3200" dirty="0" smtClean="0">
                <a:solidFill>
                  <a:srgbClr val="660066"/>
                </a:solidFill>
              </a:rPr>
              <a:t>)</a:t>
            </a:r>
            <a:r>
              <a:rPr lang="en-US" sz="3200" dirty="0" smtClean="0">
                <a:solidFill>
                  <a:srgbClr val="660066"/>
                </a:solidFill>
              </a:rPr>
              <a:t/>
            </a:r>
            <a:br>
              <a:rPr lang="en-US" sz="3200" dirty="0" smtClean="0">
                <a:solidFill>
                  <a:srgbClr val="660066"/>
                </a:solidFill>
              </a:rPr>
            </a:br>
            <a:r>
              <a:rPr lang="en-US" sz="3200" dirty="0" smtClean="0">
                <a:solidFill>
                  <a:srgbClr val="660066"/>
                </a:solidFill>
              </a:rPr>
              <a:t>Will it affect patient safety?</a:t>
            </a:r>
            <a:br>
              <a:rPr lang="en-US" sz="3200" dirty="0" smtClean="0">
                <a:solidFill>
                  <a:srgbClr val="660066"/>
                </a:solidFill>
              </a:rPr>
            </a:br>
            <a:r>
              <a:rPr lang="en-US" sz="3200" dirty="0" smtClean="0">
                <a:solidFill>
                  <a:srgbClr val="660066"/>
                </a:solidFill>
              </a:rPr>
              <a:t>Is it a danger to the staff? </a:t>
            </a:r>
            <a:r>
              <a:rPr lang="en-US" sz="2700" dirty="0" smtClean="0">
                <a:solidFill>
                  <a:srgbClr val="660066"/>
                </a:solidFill>
              </a:rPr>
              <a:t>(e.g. exposure to biohazard risks)</a:t>
            </a:r>
            <a:endParaRPr lang="en-MY" sz="2700" dirty="0">
              <a:solidFill>
                <a:srgbClr val="660066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6172200" cy="1752600"/>
          </a:xfrm>
        </p:spPr>
        <p:txBody>
          <a:bodyPr>
            <a:noAutofit/>
          </a:bodyPr>
          <a:lstStyle/>
          <a:p>
            <a:r>
              <a:rPr lang="en-US" sz="4300" dirty="0" smtClean="0">
                <a:ea typeface="+mj-ea"/>
                <a:cs typeface="+mj-cs"/>
              </a:rPr>
              <a:t>If you think there is substantial non-compliance</a:t>
            </a:r>
            <a:endParaRPr lang="en-MY" sz="4300" dirty="0"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819400"/>
            <a:ext cx="7391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dirty="0" smtClean="0">
                <a:solidFill>
                  <a:srgbClr val="000066"/>
                </a:solidFill>
                <a:latin typeface="Arial Narrow" pitchFamily="34" charset="0"/>
                <a:ea typeface="+mj-ea"/>
                <a:cs typeface="+mj-cs"/>
              </a:rPr>
              <a:t>You must deal with it seriously</a:t>
            </a:r>
            <a:endParaRPr lang="en-MY" sz="4300" b="1" dirty="0" smtClean="0">
              <a:solidFill>
                <a:srgbClr val="000066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800600"/>
            <a:ext cx="7772400" cy="13716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D</a:t>
            </a:r>
            <a:r>
              <a:rPr lang="en-US" sz="3600" i="1" dirty="0" smtClean="0"/>
              <a:t>o </a:t>
            </a:r>
            <a:r>
              <a:rPr lang="en-US" sz="3600" i="1" dirty="0" smtClean="0"/>
              <a:t>not </a:t>
            </a:r>
            <a:r>
              <a:rPr lang="en-US" sz="3600" i="1" dirty="0" smtClean="0"/>
              <a:t>assess them </a:t>
            </a:r>
            <a:r>
              <a:rPr lang="en-US" sz="3600" i="1" dirty="0" smtClean="0"/>
              <a:t>based on how we would </a:t>
            </a:r>
            <a:r>
              <a:rPr lang="en-US" sz="3600" i="1" dirty="0" smtClean="0"/>
              <a:t>have done </a:t>
            </a:r>
            <a:r>
              <a:rPr lang="en-US" sz="3600" i="1" dirty="0" smtClean="0"/>
              <a:t>it in our own practice</a:t>
            </a:r>
            <a:endParaRPr lang="en-MY" sz="4000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6172200" cy="1752600"/>
          </a:xfrm>
        </p:spPr>
        <p:txBody>
          <a:bodyPr>
            <a:noAutofit/>
          </a:bodyPr>
          <a:lstStyle/>
          <a:p>
            <a:r>
              <a:rPr lang="en-US" sz="4300" dirty="0" smtClean="0">
                <a:ea typeface="+mj-ea"/>
                <a:cs typeface="+mj-cs"/>
              </a:rPr>
              <a:t>If you think there is substantial non-compliance</a:t>
            </a:r>
            <a:endParaRPr lang="en-MY" sz="4300" dirty="0"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590800"/>
            <a:ext cx="7391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dirty="0" smtClean="0">
                <a:solidFill>
                  <a:srgbClr val="000066"/>
                </a:solidFill>
                <a:latin typeface="Arial Narrow" pitchFamily="34" charset="0"/>
                <a:ea typeface="+mj-ea"/>
                <a:cs typeface="+mj-cs"/>
              </a:rPr>
              <a:t>You must first verify </a:t>
            </a:r>
            <a:r>
              <a:rPr lang="en-US" sz="4300" b="1" dirty="0" smtClean="0">
                <a:solidFill>
                  <a:srgbClr val="000066"/>
                </a:solidFill>
                <a:latin typeface="Arial Narrow" pitchFamily="34" charset="0"/>
                <a:ea typeface="+mj-ea"/>
                <a:cs typeface="+mj-cs"/>
              </a:rPr>
              <a:t>your </a:t>
            </a:r>
            <a:r>
              <a:rPr lang="en-US" sz="4300" b="1" dirty="0" smtClean="0">
                <a:solidFill>
                  <a:srgbClr val="000066"/>
                </a:solidFill>
                <a:latin typeface="Arial Narrow" pitchFamily="34" charset="0"/>
                <a:ea typeface="+mj-ea"/>
                <a:cs typeface="+mj-cs"/>
              </a:rPr>
              <a:t>information</a:t>
            </a:r>
            <a:endParaRPr lang="en-MY" sz="4300" b="1" dirty="0" smtClean="0">
              <a:solidFill>
                <a:srgbClr val="000066"/>
              </a:solidFill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general KPI’s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MY" sz="3000" dirty="0" smtClean="0">
                <a:hlinkClick r:id="rId2"/>
              </a:rPr>
              <a:t>Average Hospital Stay</a:t>
            </a:r>
            <a:r>
              <a:rPr lang="en-MY" sz="3000" i="1" dirty="0" smtClean="0"/>
              <a:t>: Evaluate the amount of time your patients are staying</a:t>
            </a:r>
            <a:endParaRPr lang="en-MY" sz="3000" dirty="0" smtClean="0"/>
          </a:p>
          <a:p>
            <a:r>
              <a:rPr lang="en-MY" sz="3000" dirty="0" smtClean="0">
                <a:hlinkClick r:id="rId2"/>
              </a:rPr>
              <a:t>Hospital Readmission Rates</a:t>
            </a:r>
            <a:r>
              <a:rPr lang="en-MY" sz="3000" i="1" dirty="0" smtClean="0"/>
              <a:t>: Track how many patients are coming back</a:t>
            </a:r>
            <a:endParaRPr lang="en-MY" sz="3000" dirty="0" smtClean="0"/>
          </a:p>
          <a:p>
            <a:r>
              <a:rPr lang="en-MY" sz="3000" dirty="0" smtClean="0">
                <a:hlinkClick r:id="rId2"/>
              </a:rPr>
              <a:t>Patient Wait Time</a:t>
            </a:r>
            <a:r>
              <a:rPr lang="en-MY" sz="3000" i="1" dirty="0" smtClean="0"/>
              <a:t>: Monitor waiting times to increase patient satisfaction</a:t>
            </a:r>
            <a:endParaRPr lang="en-MY" sz="3000" dirty="0" smtClean="0"/>
          </a:p>
          <a:p>
            <a:r>
              <a:rPr lang="en-MY" sz="3000" dirty="0" smtClean="0">
                <a:hlinkClick r:id="rId2"/>
              </a:rPr>
              <a:t>Patient Satisfaction</a:t>
            </a:r>
            <a:r>
              <a:rPr lang="en-MY" sz="3000" i="1" dirty="0" smtClean="0"/>
              <a:t>: Analyze patient satisfaction in detail</a:t>
            </a:r>
            <a:endParaRPr lang="en-MY" sz="3000" dirty="0" smtClean="0"/>
          </a:p>
          <a:p>
            <a:r>
              <a:rPr lang="en-MY" sz="3000" dirty="0" smtClean="0">
                <a:hlinkClick r:id="rId2"/>
              </a:rPr>
              <a:t>Patient Safety</a:t>
            </a:r>
            <a:r>
              <a:rPr lang="en-MY" sz="3000" i="1" dirty="0" smtClean="0"/>
              <a:t>: Prevent incidents happening in your facility</a:t>
            </a:r>
            <a:endParaRPr lang="en-MY" sz="3000" dirty="0" smtClean="0"/>
          </a:p>
          <a:p>
            <a:r>
              <a:rPr lang="en-MY" sz="3000" dirty="0" smtClean="0">
                <a:hlinkClick r:id="rId2"/>
              </a:rPr>
              <a:t>ER Wait Time</a:t>
            </a:r>
            <a:r>
              <a:rPr lang="en-MY" sz="3000" i="1" dirty="0" smtClean="0"/>
              <a:t>: Identify rush hours in your emergency room</a:t>
            </a:r>
            <a:endParaRPr lang="en-MY" sz="3000" dirty="0" smtClean="0"/>
          </a:p>
          <a:p>
            <a:endParaRPr lang="en-M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Issues-Surgical Disciplines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familiar with their KPI, indicators</a:t>
            </a:r>
          </a:p>
          <a:p>
            <a:r>
              <a:rPr lang="en-US" dirty="0" smtClean="0"/>
              <a:t>Clinic sharing</a:t>
            </a:r>
          </a:p>
          <a:p>
            <a:r>
              <a:rPr lang="en-US" dirty="0" smtClean="0"/>
              <a:t>Clinic waiting time</a:t>
            </a:r>
          </a:p>
          <a:p>
            <a:r>
              <a:rPr lang="en-US" dirty="0" smtClean="0"/>
              <a:t>Mixed verses discipline specific surgical wards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Nurse credentialing/privileging</a:t>
            </a:r>
          </a:p>
          <a:p>
            <a:r>
              <a:rPr lang="en-US" dirty="0" smtClean="0"/>
              <a:t>Nurse from medical working in surgical wards-Competency?</a:t>
            </a:r>
          </a:p>
          <a:p>
            <a:r>
              <a:rPr lang="en-US" dirty="0" smtClean="0"/>
              <a:t>Dept management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Minutes of meetings, actions, QA matters</a:t>
            </a:r>
          </a:p>
          <a:p>
            <a:pPr lvl="1"/>
            <a:endParaRPr lang="en-M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Issues-Surgical Disciplines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Competency of surgeons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When can an MO perform surgery independently?</a:t>
            </a:r>
          </a:p>
          <a:p>
            <a:r>
              <a:rPr lang="en-US" dirty="0" smtClean="0"/>
              <a:t>Blood orders (private hospitals)</a:t>
            </a:r>
          </a:p>
          <a:p>
            <a:r>
              <a:rPr lang="en-US" dirty="0" err="1" smtClean="0"/>
              <a:t>Haemorrhage</a:t>
            </a:r>
            <a:endParaRPr lang="en-US" dirty="0" smtClean="0"/>
          </a:p>
          <a:p>
            <a:r>
              <a:rPr lang="en-US" dirty="0" smtClean="0"/>
              <a:t>End-of-life care</a:t>
            </a:r>
          </a:p>
          <a:p>
            <a:r>
              <a:rPr lang="en-US" dirty="0" smtClean="0"/>
              <a:t>Waiting time for emergency surgery</a:t>
            </a:r>
          </a:p>
          <a:p>
            <a:r>
              <a:rPr lang="en-US" dirty="0" err="1" smtClean="0"/>
              <a:t>Orthopaedic</a:t>
            </a:r>
            <a:r>
              <a:rPr lang="en-US" dirty="0" smtClean="0"/>
              <a:t> close #, NOF#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Issues-ICU’s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ICU Levels I,II,III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Renal support teams</a:t>
            </a:r>
          </a:p>
          <a:p>
            <a:r>
              <a:rPr lang="en-US" dirty="0" smtClean="0"/>
              <a:t>ICU Staffing norms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Numbers, post-basic, credentialed</a:t>
            </a:r>
          </a:p>
          <a:p>
            <a:r>
              <a:rPr lang="en-US" dirty="0" smtClean="0"/>
              <a:t>BOR&gt;85% likely ventilated in non ICU environment (ED, HDU, wards)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Ask what are their policies?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Assessor’s Survey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Interview with the Head of Service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Examine the documents and report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Inspect the </a:t>
            </a:r>
            <a:r>
              <a:rPr lang="en-US" sz="4000" dirty="0" smtClean="0"/>
              <a:t>facility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Night Survey</a:t>
            </a:r>
            <a:endParaRPr lang="en-MY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Issues-ICU’s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Isolation room for contact Hosp Acquired Infections</a:t>
            </a:r>
          </a:p>
          <a:p>
            <a:r>
              <a:rPr lang="en-US" dirty="0" smtClean="0"/>
              <a:t>Negative pressure isolation room-airborne infections</a:t>
            </a:r>
          </a:p>
          <a:p>
            <a:r>
              <a:rPr lang="en-US" dirty="0" smtClean="0"/>
              <a:t>Positive pressure isolation room for </a:t>
            </a:r>
            <a:r>
              <a:rPr lang="en-US" dirty="0" err="1" smtClean="0"/>
              <a:t>immuno</a:t>
            </a:r>
            <a:r>
              <a:rPr lang="en-US" dirty="0" smtClean="0"/>
              <a:t>-suppressed patient (Medical oncology)</a:t>
            </a:r>
          </a:p>
          <a:p>
            <a:r>
              <a:rPr lang="en-US" dirty="0" smtClean="0"/>
              <a:t>Hand-washing rate in critical care areas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(before and after contact with patient)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Standard should ideally &gt;90%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MY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Assessor’s Survey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Interview with the Head of </a:t>
            </a:r>
            <a:r>
              <a:rPr lang="en-US" sz="4000" dirty="0" smtClean="0"/>
              <a:t>Service</a:t>
            </a:r>
          </a:p>
          <a:p>
            <a:pPr lvl="1">
              <a:lnSpc>
                <a:spcPct val="110000"/>
              </a:lnSpc>
            </a:pPr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Mandatory to meet the head of </a:t>
            </a:r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service/Representative</a:t>
            </a:r>
          </a:p>
          <a:p>
            <a:pPr lvl="1">
              <a:lnSpc>
                <a:spcPct val="110000"/>
              </a:lnSpc>
            </a:pPr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Should be the person answering your questions</a:t>
            </a:r>
            <a:endParaRPr lang="en-US" b="1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/>
              <a:t>Examine the </a:t>
            </a:r>
            <a:r>
              <a:rPr lang="en-US" sz="4000" dirty="0" smtClean="0"/>
              <a:t>documents and </a:t>
            </a:r>
            <a:r>
              <a:rPr lang="en-US" sz="4000" dirty="0" smtClean="0"/>
              <a:t>reports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They should </a:t>
            </a:r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be made available</a:t>
            </a:r>
            <a:endParaRPr lang="en-US" b="1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Assessor’s Survey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Inspect </a:t>
            </a:r>
            <a:r>
              <a:rPr lang="en-US" sz="4000" dirty="0" smtClean="0"/>
              <a:t>the </a:t>
            </a:r>
            <a:r>
              <a:rPr lang="en-US" sz="4000" dirty="0" smtClean="0"/>
              <a:t>facility</a:t>
            </a:r>
            <a:endParaRPr lang="en-US" sz="4000" dirty="0" smtClean="0"/>
          </a:p>
          <a:p>
            <a:pPr lvl="1">
              <a:lnSpc>
                <a:spcPct val="150000"/>
              </a:lnSpc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Wards: set-up, facilities, equipment, etc</a:t>
            </a:r>
            <a:endParaRPr lang="en-US" sz="3200" b="1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Clinic: number of rooms, </a:t>
            </a:r>
            <a:r>
              <a:rPr lang="en-US" sz="3200" b="1" dirty="0" err="1" smtClean="0">
                <a:solidFill>
                  <a:srgbClr val="000066"/>
                </a:solidFill>
                <a:latin typeface="Arial Narrow" pitchFamily="34" charset="0"/>
              </a:rPr>
              <a:t>chapereons</a:t>
            </a: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, etc</a:t>
            </a:r>
            <a:endParaRPr lang="en-US" sz="3200" b="1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Ambulatory </a:t>
            </a: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Care: Patient flow, etc</a:t>
            </a:r>
            <a:endParaRPr lang="en-US" sz="3200" b="1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Isolation </a:t>
            </a: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rooms, others</a:t>
            </a:r>
            <a:endParaRPr lang="en-US" sz="3200" b="1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Assessor’s Survey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Night Survey</a:t>
            </a:r>
            <a:endParaRPr lang="en-MY" sz="4000" dirty="0" smtClean="0"/>
          </a:p>
          <a:p>
            <a:pPr marL="914400" lvl="1" indent="-457200">
              <a:lnSpc>
                <a:spcPct val="110000"/>
              </a:lnSpc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Observe how they work</a:t>
            </a:r>
          </a:p>
          <a:p>
            <a:pPr marL="914400" lvl="1" indent="-457200">
              <a:lnSpc>
                <a:spcPct val="110000"/>
              </a:lnSpc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Gives an impression on how well the processes are flowing</a:t>
            </a:r>
          </a:p>
          <a:p>
            <a:pPr marL="914400" lvl="1" indent="-457200">
              <a:lnSpc>
                <a:spcPct val="110000"/>
              </a:lnSpc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Visit obscure places</a:t>
            </a:r>
          </a:p>
          <a:p>
            <a:pPr marL="1314450" lvl="2" indent="-457200">
              <a:lnSpc>
                <a:spcPct val="110000"/>
              </a:lnSpc>
            </a:pPr>
            <a:r>
              <a:rPr lang="en-US" b="1" dirty="0" smtClean="0">
                <a:solidFill>
                  <a:srgbClr val="000066"/>
                </a:solidFill>
                <a:latin typeface="Arial Narrow" pitchFamily="34" charset="0"/>
              </a:rPr>
              <a:t>Staff rest areas, lab, blood-bank, etc</a:t>
            </a:r>
            <a:endParaRPr lang="en-US" b="1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marL="914400" lvl="1" indent="-457200">
              <a:lnSpc>
                <a:spcPct val="110000"/>
              </a:lnSpc>
            </a:pPr>
            <a:r>
              <a:rPr lang="en-US" sz="3200" b="1" dirty="0" smtClean="0">
                <a:solidFill>
                  <a:srgbClr val="000066"/>
                </a:solidFill>
                <a:latin typeface="Arial Narrow" pitchFamily="34" charset="0"/>
              </a:rPr>
              <a:t>Sometimes, we trigger a code red</a:t>
            </a:r>
            <a:endParaRPr lang="en-MY" sz="3200" b="1" dirty="0">
              <a:solidFill>
                <a:srgbClr val="00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maintain a firm and businesslike pre-disposition</a:t>
            </a:r>
            <a:endParaRPr lang="en-MY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They will have an </a:t>
            </a:r>
            <a:r>
              <a:rPr lang="en-US" dirty="0" smtClean="0"/>
              <a:t>officer from the facility </a:t>
            </a:r>
            <a:r>
              <a:rPr lang="en-US" dirty="0" smtClean="0"/>
              <a:t>taking instructions from you and escorting </a:t>
            </a:r>
            <a:r>
              <a:rPr lang="en-US" dirty="0" smtClean="0"/>
              <a:t>you for your visits</a:t>
            </a:r>
            <a:endParaRPr lang="en-M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3124200"/>
            <a:ext cx="65532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  <a:ea typeface="+mn-ea"/>
                <a:cs typeface="+mn-cs"/>
              </a:rPr>
              <a:t>We are not looking for faults nor looking for reasons to fail them</a:t>
            </a:r>
            <a:endParaRPr lang="en-MY" sz="3600" dirty="0">
              <a:solidFill>
                <a:srgbClr val="800000"/>
              </a:solidFill>
              <a:ea typeface="+mn-ea"/>
              <a:cs typeface="+mn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609600"/>
            <a:ext cx="6781800" cy="1752600"/>
          </a:xfrm>
        </p:spPr>
        <p:txBody>
          <a:bodyPr>
            <a:normAutofit fontScale="92500"/>
          </a:bodyPr>
          <a:lstStyle/>
          <a:p>
            <a:r>
              <a:rPr lang="en-US" sz="4300" dirty="0" smtClean="0">
                <a:solidFill>
                  <a:srgbClr val="002060"/>
                </a:solidFill>
                <a:ea typeface="+mj-ea"/>
                <a:cs typeface="+mj-cs"/>
              </a:rPr>
              <a:t>Generally, they are </a:t>
            </a:r>
            <a:r>
              <a:rPr lang="en-US" sz="4300" dirty="0" smtClean="0">
                <a:solidFill>
                  <a:srgbClr val="002060"/>
                </a:solidFill>
                <a:ea typeface="+mj-ea"/>
                <a:cs typeface="+mj-cs"/>
              </a:rPr>
              <a:t>very anxious and eager to please you</a:t>
            </a:r>
            <a:endParaRPr lang="en-MY" sz="4300" dirty="0">
              <a:solidFill>
                <a:srgbClr val="00206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2590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Plan your survey </a:t>
            </a:r>
            <a:r>
              <a:rPr lang="en-US" dirty="0" smtClean="0"/>
              <a:t>beforehand: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800000"/>
                </a:solidFill>
              </a:rPr>
              <a:t>Divide your time carefully</a:t>
            </a:r>
            <a:endParaRPr lang="en-MY" dirty="0">
              <a:solidFill>
                <a:srgbClr val="8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3657600"/>
            <a:ext cx="6858000" cy="1752600"/>
          </a:xfrm>
        </p:spPr>
        <p:txBody>
          <a:bodyPr/>
          <a:lstStyle/>
          <a:p>
            <a:r>
              <a:rPr lang="en-US" dirty="0" smtClean="0"/>
              <a:t>Know </a:t>
            </a:r>
            <a:r>
              <a:rPr lang="en-US" dirty="0" smtClean="0"/>
              <a:t>whom </a:t>
            </a:r>
            <a:r>
              <a:rPr lang="en-US" dirty="0" smtClean="0"/>
              <a:t>to ask, what to see and where to see</a:t>
            </a:r>
            <a:endParaRPr lang="en-M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Plan your survey beforehand</a:t>
            </a:r>
            <a:endParaRPr lang="en-MY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6629400" cy="213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need to take short notes, share information, </a:t>
            </a:r>
            <a:r>
              <a:rPr lang="en-US" dirty="0" smtClean="0"/>
              <a:t>explain what is important and ask </a:t>
            </a:r>
            <a:r>
              <a:rPr lang="en-US" dirty="0" smtClean="0"/>
              <a:t>for documents if not available at time of survey</a:t>
            </a:r>
            <a:endParaRPr lang="en-M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615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Dr. Lim Wee Leong</vt:lpstr>
      <vt:lpstr>The Assessor’s Survey</vt:lpstr>
      <vt:lpstr>The Assessor’s Survey</vt:lpstr>
      <vt:lpstr>The Assessor’s Survey</vt:lpstr>
      <vt:lpstr>The Assessor’s Survey</vt:lpstr>
      <vt:lpstr>I maintain a firm and businesslike pre-disposition</vt:lpstr>
      <vt:lpstr>We are not looking for faults nor looking for reasons to fail them</vt:lpstr>
      <vt:lpstr>Plan your survey beforehand: Divide your time carefully</vt:lpstr>
      <vt:lpstr>Plan your survey beforehand</vt:lpstr>
      <vt:lpstr>What I normally ask for</vt:lpstr>
      <vt:lpstr>What I normally ask for</vt:lpstr>
      <vt:lpstr>Substantial Non-compliance</vt:lpstr>
      <vt:lpstr>We will need to point out to them if we see serious and clear violation of standards of practice</vt:lpstr>
      <vt:lpstr>Will it compromise care? Is it against regulations? (e.g. non-qualified personnel) Will it affect patient safety? Is it a danger to the staff? (e.g. exposure to biohazard risks)</vt:lpstr>
      <vt:lpstr>Do not assess them based on how we would have done it in our own practice</vt:lpstr>
      <vt:lpstr>Examples of general KPI’s</vt:lpstr>
      <vt:lpstr>Common Issues-Surgical Disciplines</vt:lpstr>
      <vt:lpstr>Common Issues-Surgical Disciplines</vt:lpstr>
      <vt:lpstr>Common Issues-ICU’s</vt:lpstr>
      <vt:lpstr>Common Issues-ICU’s</vt:lpstr>
      <vt:lpstr>Questions?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35</cp:revision>
  <dcterms:created xsi:type="dcterms:W3CDTF">2019-10-10T01:46:14Z</dcterms:created>
  <dcterms:modified xsi:type="dcterms:W3CDTF">2019-10-30T13:13:50Z</dcterms:modified>
</cp:coreProperties>
</file>